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6"/>
  </p:notesMasterIdLst>
  <p:sldIdLst>
    <p:sldId id="257" r:id="rId2"/>
    <p:sldId id="259" r:id="rId3"/>
    <p:sldId id="258" r:id="rId4"/>
    <p:sldId id="260" r:id="rId5"/>
    <p:sldId id="310" r:id="rId6"/>
    <p:sldId id="315" r:id="rId7"/>
    <p:sldId id="317" r:id="rId8"/>
    <p:sldId id="319" r:id="rId9"/>
    <p:sldId id="318" r:id="rId10"/>
    <p:sldId id="320" r:id="rId11"/>
    <p:sldId id="325" r:id="rId12"/>
    <p:sldId id="321" r:id="rId13"/>
    <p:sldId id="323" r:id="rId14"/>
    <p:sldId id="322" r:id="rId15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436" autoAdjust="0"/>
  </p:normalViewPr>
  <p:slideViewPr>
    <p:cSldViewPr>
      <p:cViewPr varScale="1">
        <p:scale>
          <a:sx n="87" d="100"/>
          <a:sy n="87" d="100"/>
        </p:scale>
        <p:origin x="1476" y="108"/>
      </p:cViewPr>
      <p:guideLst>
        <p:guide orient="horz" pos="2160"/>
        <p:guide pos="38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24650-8530-4E0A-A382-766C22A9205F}" type="datetimeFigureOut">
              <a:rPr lang="zh-CN" altLang="en-US" smtClean="0"/>
              <a:t>2022/12/8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E0C334-D76B-4864-B451-00166DC99A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722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这篇论文工作的背景是外包存储，外包存储有两个核心需求，一个是存储高效，另一个是数据安全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0C334-D76B-4864-B451-00166DC99A7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452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/>
              <a:t>在复现的过程中，我发现目前存在着以下问题</a:t>
            </a:r>
            <a:endParaRPr lang="en-US" altLang="zh-CN" sz="1200" dirty="0"/>
          </a:p>
          <a:p>
            <a:r>
              <a:rPr lang="zh-CN" altLang="en-US" sz="1200" dirty="0"/>
              <a:t>第一点是环境的搭建十分复杂，</a:t>
            </a:r>
            <a:r>
              <a:rPr lang="en-US" altLang="zh-CN" sz="1200" dirty="0"/>
              <a:t>SDK</a:t>
            </a:r>
            <a:r>
              <a:rPr lang="zh-CN" altLang="en-US" sz="1200" dirty="0"/>
              <a:t>与</a:t>
            </a:r>
            <a:r>
              <a:rPr lang="en-US" altLang="zh-CN" sz="1200" dirty="0"/>
              <a:t>PSW</a:t>
            </a:r>
            <a:r>
              <a:rPr lang="zh-CN" altLang="en-US" sz="1200" dirty="0"/>
              <a:t>每一次的编译时间需要</a:t>
            </a:r>
            <a:r>
              <a:rPr lang="en-US" altLang="zh-CN" sz="1200" dirty="0"/>
              <a:t>30</a:t>
            </a:r>
            <a:r>
              <a:rPr lang="zh-CN" altLang="en-US" sz="1200" dirty="0"/>
              <a:t>分钟，并且安装具有一定的依赖关系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zh-CN" altLang="en-US" sz="1200" dirty="0"/>
              <a:t>第二点是项目依赖着</a:t>
            </a:r>
            <a:r>
              <a:rPr lang="en-US" altLang="zh-CN" sz="1200" dirty="0"/>
              <a:t>intel </a:t>
            </a:r>
            <a:r>
              <a:rPr lang="zh-CN" altLang="en-US" sz="1200" dirty="0"/>
              <a:t>的</a:t>
            </a:r>
            <a:r>
              <a:rPr lang="en-US" altLang="zh-CN" sz="1200" dirty="0" err="1"/>
              <a:t>sgxssl</a:t>
            </a:r>
            <a:r>
              <a:rPr lang="zh-CN" altLang="en-US" sz="1200" dirty="0"/>
              <a:t>库，不同版本</a:t>
            </a:r>
            <a:r>
              <a:rPr lang="en-US" altLang="zh-CN" sz="1200" dirty="0" err="1"/>
              <a:t>sgxssl</a:t>
            </a:r>
            <a:r>
              <a:rPr lang="zh-CN" altLang="en-US" sz="1200" dirty="0"/>
              <a:t>依赖着不同版本的</a:t>
            </a:r>
            <a:r>
              <a:rPr lang="en-US" altLang="zh-CN" sz="1200" dirty="0" err="1"/>
              <a:t>openssl</a:t>
            </a:r>
            <a:r>
              <a:rPr lang="zh-CN" altLang="en-US" sz="1200" dirty="0"/>
              <a:t>，这样有很高的耦合性</a:t>
            </a:r>
            <a:endParaRPr lang="en-US" altLang="zh-CN" sz="1200" dirty="0"/>
          </a:p>
          <a:p>
            <a:r>
              <a:rPr lang="zh-CN" altLang="en-US" sz="1200" dirty="0"/>
              <a:t>第三点是不同的系统有着不一样的配置规则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434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Docker 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可以提高应用程序的可移植性，并提供一种轻松的方法来管理和运行应用程序。</a:t>
            </a:r>
            <a:endParaRPr lang="en-US" altLang="zh-CN" sz="12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altLang="zh-CN" sz="1200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zh-CN" altLang="en-US" sz="1200" b="0" i="0" dirty="0">
                <a:solidFill>
                  <a:srgbClr val="D1D5DB"/>
                </a:solidFill>
                <a:effectLst/>
                <a:latin typeface="Söhne"/>
              </a:rPr>
              <a:t>最后我把整个</a:t>
            </a:r>
            <a:r>
              <a:rPr lang="en-US" altLang="zh-CN" sz="1200" b="0" i="0" dirty="0">
                <a:solidFill>
                  <a:srgbClr val="D1D5DB"/>
                </a:solidFill>
                <a:effectLst/>
                <a:latin typeface="Söhne"/>
              </a:rPr>
              <a:t>SGX</a:t>
            </a:r>
            <a:r>
              <a:rPr lang="zh-CN" altLang="en-US" sz="1200" b="0" i="0" dirty="0">
                <a:solidFill>
                  <a:srgbClr val="D1D5DB"/>
                </a:solidFill>
                <a:effectLst/>
                <a:latin typeface="Söhne"/>
              </a:rPr>
              <a:t>服务拆为两个，一个</a:t>
            </a:r>
            <a:r>
              <a:rPr lang="en-US" altLang="zh-CN" sz="1200" b="0" i="0" dirty="0">
                <a:solidFill>
                  <a:srgbClr val="D1D5DB"/>
                </a:solidFill>
                <a:effectLst/>
                <a:latin typeface="Söhne"/>
              </a:rPr>
              <a:t>AESM</a:t>
            </a:r>
            <a:r>
              <a:rPr lang="zh-CN" altLang="en-US" sz="1200" b="0" i="0" dirty="0">
                <a:solidFill>
                  <a:srgbClr val="D1D5DB"/>
                </a:solidFill>
                <a:effectLst/>
                <a:latin typeface="Söhne"/>
              </a:rPr>
              <a:t>容器，一个是应用容器。 </a:t>
            </a:r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Intel SGX Attestation Service Manager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（</a:t>
            </a:r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AESM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）的服务。</a:t>
            </a:r>
            <a:endParaRPr lang="en-US" altLang="zh-CN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它是一个运行在操作系统中的守护进程，负责提供对 </a:t>
            </a:r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Intel SGX 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硬件功能的访问。它可以检测 </a:t>
            </a:r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Intel SGX 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硬件是否存在，并且可以协助应用程序与硬件通信。</a:t>
            </a:r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AESM 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还可以协助应用程序进行身份验证，以确保应用程序是合法的。</a:t>
            </a:r>
            <a:endParaRPr lang="en-US" altLang="zh-CN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应用容器中安装了</a:t>
            </a:r>
            <a:r>
              <a:rPr lang="en-US" altLang="zh-CN" b="0" i="0" dirty="0" err="1">
                <a:solidFill>
                  <a:srgbClr val="D1D5DB"/>
                </a:solidFill>
                <a:effectLst/>
                <a:latin typeface="Söhne"/>
              </a:rPr>
              <a:t>sdk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与</a:t>
            </a:r>
            <a:r>
              <a:rPr lang="en-US" altLang="zh-CN" b="0" i="0" dirty="0" err="1">
                <a:solidFill>
                  <a:srgbClr val="D1D5DB"/>
                </a:solidFill>
                <a:effectLst/>
                <a:latin typeface="Söhne"/>
              </a:rPr>
              <a:t>psw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与所需要的特定版本的密码学库。</a:t>
            </a:r>
            <a:endParaRPr lang="en-US" altLang="zh-CN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altLang="zh-CN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为了实现容器间互通，</a:t>
            </a:r>
            <a:r>
              <a:rPr lang="en-US" altLang="zh-CN" b="0" i="0" dirty="0" err="1">
                <a:solidFill>
                  <a:srgbClr val="D1D5DB"/>
                </a:solidFill>
                <a:effectLst/>
                <a:latin typeface="Söhne"/>
              </a:rPr>
              <a:t>aesm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与应用容器通过一个新建的</a:t>
            </a:r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docker volume 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来共享</a:t>
            </a:r>
            <a:r>
              <a:rPr lang="en-US" altLang="zh-CN" b="0" i="0" dirty="0" err="1">
                <a:solidFill>
                  <a:srgbClr val="D1D5DB"/>
                </a:solidFill>
                <a:effectLst/>
                <a:latin typeface="Söhne"/>
              </a:rPr>
              <a:t>aesm</a:t>
            </a:r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 socket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。 由此服务能运行在任何支持</a:t>
            </a:r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SGX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服务的芯片的机器上。并且可以使用</a:t>
            </a:r>
            <a:r>
              <a:rPr lang="en-US" altLang="zh-CN" b="0" i="0" dirty="0">
                <a:solidFill>
                  <a:srgbClr val="D1D5DB"/>
                </a:solidFill>
                <a:effectLst/>
                <a:latin typeface="Söhne"/>
              </a:rPr>
              <a:t>k8s</a:t>
            </a:r>
            <a:r>
              <a:rPr lang="zh-CN" altLang="en-US" b="0" i="0" dirty="0">
                <a:solidFill>
                  <a:srgbClr val="D1D5DB"/>
                </a:solidFill>
                <a:effectLst/>
                <a:latin typeface="Söhne"/>
              </a:rPr>
              <a:t>的容器编排功能对容器进行资源调度。真正意思上实现一个安全云存储的工程化改造。</a:t>
            </a:r>
            <a:endParaRPr lang="en-US" altLang="zh-CN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693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1232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342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在外包存储中聚焦的是数据去重的问题，一个空间高效的存储系统应该是满足这样的特性。当把文件按块划分时，存储系统中只会存唯一一份文件块。可以看一下这个图。那么现在的主流方案是怎样的呢？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0C334-D76B-4864-B451-00166DC99A7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162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目前的主流方案，是把数据加密之后，为了让加密后数据可以实现重复的效果，密钥需要与原文有关联，于是</a:t>
            </a:r>
            <a:r>
              <a:rPr lang="en-US" altLang="zh-CN" dirty="0"/>
              <a:t>13</a:t>
            </a:r>
            <a:r>
              <a:rPr lang="zh-CN" altLang="en-US" dirty="0"/>
              <a:t>年欧密会就有学者提出方案说要从原文中生成一个密钥，用这个密钥来做加密。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0C334-D76B-4864-B451-00166DC99A7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4722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/>
              <a:t>加密后再去重不够高效局限性主要有</a:t>
            </a:r>
            <a:endParaRPr lang="en-US" altLang="zh-CN" sz="1200" dirty="0"/>
          </a:p>
          <a:p>
            <a:r>
              <a:rPr lang="en-US" altLang="zh-CN" sz="1200" dirty="0"/>
              <a:t>1.密钥管理开销</a:t>
            </a:r>
            <a:r>
              <a:rPr lang="zh-CN" altLang="en-US" sz="1200" dirty="0"/>
              <a:t>大</a:t>
            </a:r>
            <a:endParaRPr lang="en-US" altLang="zh-CN" sz="1200" dirty="0"/>
          </a:p>
          <a:p>
            <a:r>
              <a:rPr lang="en-US" altLang="zh-CN" sz="1200" dirty="0"/>
              <a:t>2.与压缩不兼容:密文块无法进一步压缩</a:t>
            </a:r>
          </a:p>
          <a:p>
            <a:r>
              <a:rPr lang="en-US" altLang="zh-CN" sz="1200" dirty="0"/>
              <a:t>3.Security risks </a:t>
            </a:r>
            <a:r>
              <a:rPr lang="zh-CN" altLang="en-US" sz="1200" dirty="0"/>
              <a:t>密钥管理器被攻击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980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/>
              <a:t>好处主要有：</a:t>
            </a:r>
          </a:p>
          <a:p>
            <a:r>
              <a:rPr lang="en-US" altLang="zh-CN" sz="1200" dirty="0"/>
              <a:t>1. </a:t>
            </a:r>
            <a:r>
              <a:rPr lang="en-US" altLang="zh-CN" sz="1200" dirty="0" err="1"/>
              <a:t>加密可以使用与内容无关的密钥</a:t>
            </a:r>
            <a:endParaRPr lang="en-US" altLang="zh-CN" sz="1200" dirty="0"/>
          </a:p>
          <a:p>
            <a:r>
              <a:rPr lang="en-US" altLang="zh-CN" sz="1200" dirty="0"/>
              <a:t>2.去重后可以对非重复的明文块应用压缩</a:t>
            </a:r>
          </a:p>
          <a:p>
            <a:r>
              <a:rPr lang="en-US" altLang="zh-CN" sz="1200" dirty="0"/>
              <a:t>3.无需为密钥生成部署密钥服务器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7763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/>
              <a:t>于是可以想到用可信执行环境来做  用</a:t>
            </a:r>
            <a:r>
              <a:rPr lang="en-US" altLang="zh-CN" sz="1200" dirty="0"/>
              <a:t>intel SGX</a:t>
            </a:r>
            <a:r>
              <a:rPr lang="zh-CN" altLang="en-US" sz="1200" dirty="0"/>
              <a:t>来说，可信区只有</a:t>
            </a:r>
            <a:r>
              <a:rPr lang="en-US" altLang="zh-CN" sz="1200" dirty="0"/>
              <a:t>128MB</a:t>
            </a:r>
            <a:r>
              <a:rPr lang="zh-CN" altLang="en-US" sz="1200" dirty="0"/>
              <a:t>，</a:t>
            </a:r>
            <a:endParaRPr lang="en-US" altLang="zh-CN" sz="1200" dirty="0"/>
          </a:p>
          <a:p>
            <a:r>
              <a:rPr lang="zh-CN" altLang="en-US" sz="1200" dirty="0"/>
              <a:t>因此不能把数据全部放进去进行去重，</a:t>
            </a:r>
            <a:endParaRPr lang="en-US" altLang="zh-CN" sz="1200" dirty="0"/>
          </a:p>
          <a:p>
            <a:r>
              <a:rPr lang="zh-CN" altLang="en-US" sz="1200" dirty="0"/>
              <a:t>同时频繁的可信与不可信区上下文切换将会产生很大的开销，</a:t>
            </a:r>
            <a:endParaRPr lang="en-US" altLang="zh-CN" sz="1200" dirty="0"/>
          </a:p>
          <a:p>
            <a:r>
              <a:rPr lang="zh-CN" altLang="en-US" sz="1200" dirty="0"/>
              <a:t>因此如何减轻 </a:t>
            </a:r>
            <a:r>
              <a:rPr lang="en-US" altLang="zh-CN" sz="1200" dirty="0"/>
              <a:t>DEBE </a:t>
            </a:r>
            <a:r>
              <a:rPr lang="zh-CN" altLang="en-US" sz="1200" dirty="0"/>
              <a:t>中的 </a:t>
            </a:r>
            <a:r>
              <a:rPr lang="en-US" altLang="zh-CN" sz="1200" dirty="0"/>
              <a:t>SGX </a:t>
            </a:r>
            <a:r>
              <a:rPr lang="zh-CN" altLang="en-US" sz="1200" dirty="0"/>
              <a:t>开销成为了一个挑战挑战：如何减轻 </a:t>
            </a:r>
            <a:r>
              <a:rPr lang="en-US" altLang="zh-CN" sz="1200" dirty="0"/>
              <a:t>DEBE </a:t>
            </a:r>
            <a:r>
              <a:rPr lang="zh-CN" altLang="en-US" sz="1200" dirty="0"/>
              <a:t>中的 </a:t>
            </a:r>
            <a:r>
              <a:rPr lang="en-US" altLang="zh-CN" sz="1200" dirty="0"/>
              <a:t>SGX </a:t>
            </a:r>
            <a:r>
              <a:rPr lang="zh-CN" altLang="en-US" sz="1200" dirty="0"/>
              <a:t>开销？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61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/>
              <a:t>作者在现实世界的</a:t>
            </a:r>
            <a:r>
              <a:rPr lang="en-US" altLang="zh-CN" sz="1200" dirty="0"/>
              <a:t>5</a:t>
            </a:r>
            <a:r>
              <a:rPr lang="zh-CN" altLang="en-US" sz="1200" dirty="0"/>
              <a:t>种备份数据中做了一个统计，发现一小部分的数据块贡献大部分的重复存储，这无疑是占用了一大部分的存储空间</a:t>
            </a:r>
            <a:endParaRPr lang="en-US" altLang="zh-CN" sz="1200" dirty="0"/>
          </a:p>
          <a:p>
            <a:r>
              <a:rPr lang="zh-CN" altLang="en-US" sz="1200" dirty="0"/>
              <a:t>于是作者提出了一种基于频率的去重方案，分为两个阶段，在第一个阶段中管理一小部分频率较高的索引，第二阶段处理剩余频率较低块的索引。分两阶段实现去重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1741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/>
              <a:t>这是系统的整个系统架构，用户与服务端用一个</a:t>
            </a:r>
            <a:r>
              <a:rPr lang="en-US" altLang="zh-CN" sz="1200" dirty="0"/>
              <a:t>data channel</a:t>
            </a:r>
            <a:r>
              <a:rPr lang="zh-CN" altLang="en-US" sz="1200" dirty="0"/>
              <a:t>来交互，核心的业务逻辑处理在</a:t>
            </a:r>
            <a:r>
              <a:rPr lang="en-US" altLang="zh-CN" sz="1200" dirty="0"/>
              <a:t>enclave</a:t>
            </a:r>
            <a:r>
              <a:rPr lang="zh-CN" altLang="en-US" sz="1200" dirty="0"/>
              <a:t>中，在这个方案中，只需要用到两个</a:t>
            </a:r>
            <a:r>
              <a:rPr lang="en-US" altLang="zh-CN" sz="1200" dirty="0"/>
              <a:t>key</a:t>
            </a:r>
            <a:r>
              <a:rPr lang="zh-CN" altLang="en-US" sz="1200" dirty="0"/>
              <a:t>，一个是</a:t>
            </a:r>
            <a:r>
              <a:rPr lang="en-US" altLang="zh-CN" sz="1200" dirty="0" err="1"/>
              <a:t>sessionkey</a:t>
            </a:r>
            <a:r>
              <a:rPr lang="zh-CN" altLang="en-US" sz="1200" dirty="0"/>
              <a:t>，这个</a:t>
            </a:r>
            <a:r>
              <a:rPr lang="en-US" altLang="zh-CN" sz="1200" dirty="0"/>
              <a:t>key</a:t>
            </a:r>
            <a:r>
              <a:rPr lang="zh-CN" altLang="en-US" sz="1200" dirty="0"/>
              <a:t>是用来保证</a:t>
            </a:r>
            <a:r>
              <a:rPr lang="en-US" altLang="zh-CN" sz="1200" dirty="0"/>
              <a:t>channel</a:t>
            </a:r>
            <a:r>
              <a:rPr lang="zh-CN" altLang="en-US" sz="1200" dirty="0"/>
              <a:t>安全的，用密钥交换算法可以实现</a:t>
            </a:r>
            <a:r>
              <a:rPr lang="en-US" altLang="zh-CN" sz="1200" dirty="0"/>
              <a:t>key</a:t>
            </a:r>
            <a:r>
              <a:rPr lang="zh-CN" altLang="en-US" sz="1200" dirty="0"/>
              <a:t>的安全</a:t>
            </a:r>
            <a:endParaRPr lang="en-US" altLang="zh-CN" sz="1200" dirty="0"/>
          </a:p>
          <a:p>
            <a:r>
              <a:rPr lang="zh-CN" altLang="en-US" sz="1200" dirty="0"/>
              <a:t>第二个</a:t>
            </a:r>
            <a:r>
              <a:rPr lang="en-US" altLang="zh-CN" sz="1200" dirty="0"/>
              <a:t>key</a:t>
            </a:r>
            <a:r>
              <a:rPr lang="zh-CN" altLang="en-US" sz="1200" dirty="0"/>
              <a:t>是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072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/>
              <a:t>这里介绍一下主要用到的处理方法，第一个是对于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8B4974-FA04-42E9-A42F-6177AD50BD4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95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69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63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739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105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99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380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62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58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2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05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15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963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zr95924/DEB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A58777BC-1ED7-5AC1-3EEB-2D6D05DBE4E8}"/>
              </a:ext>
            </a:extLst>
          </p:cNvPr>
          <p:cNvSpPr txBox="1"/>
          <p:nvPr/>
        </p:nvSpPr>
        <p:spPr>
          <a:xfrm>
            <a:off x="990600" y="1371600"/>
            <a:ext cx="10668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and Lightweight Deduplicated Storage via Shielded Deduplication-Before-Encryption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E82247D-53D1-D7E4-88D3-1E4B174FF111}"/>
              </a:ext>
            </a:extLst>
          </p:cNvPr>
          <p:cNvSpPr txBox="1"/>
          <p:nvPr/>
        </p:nvSpPr>
        <p:spPr>
          <a:xfrm>
            <a:off x="533400" y="6461203"/>
            <a:ext cx="60976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USENIX </a:t>
            </a: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ATC</a:t>
            </a:r>
            <a:r>
              <a:rPr lang="zh-CN" altLang="en-US" sz="2000" b="1" dirty="0"/>
              <a:t> 2022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0573CA6-AF0D-B059-66BD-276B079044EC}"/>
              </a:ext>
            </a:extLst>
          </p:cNvPr>
          <p:cNvSpPr txBox="1"/>
          <p:nvPr/>
        </p:nvSpPr>
        <p:spPr>
          <a:xfrm>
            <a:off x="4495800" y="5069197"/>
            <a:ext cx="2819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汇报人：张浩辉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137536A-5E2E-A7F6-0FFC-F92DAEFEED1D}"/>
              </a:ext>
            </a:extLst>
          </p:cNvPr>
          <p:cNvSpPr txBox="1"/>
          <p:nvPr/>
        </p:nvSpPr>
        <p:spPr>
          <a:xfrm>
            <a:off x="4419600" y="5562600"/>
            <a:ext cx="3810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指导老师：陈飞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645E6521-D42C-0881-18AA-49E7D06F2819}"/>
              </a:ext>
            </a:extLst>
          </p:cNvPr>
          <p:cNvSpPr txBox="1"/>
          <p:nvPr/>
        </p:nvSpPr>
        <p:spPr>
          <a:xfrm>
            <a:off x="1752600" y="107867"/>
            <a:ext cx="1005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Frequency Tracking and Deduplication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CEAE169-D43B-ED21-86A6-56D99E1CB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068586"/>
            <a:ext cx="6238134" cy="24136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04A9EC5-3DA0-CFD4-27FB-8760DE807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704" y="3771692"/>
            <a:ext cx="6238135" cy="271560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95917A7-A6B3-F13B-F2B8-6EC60B7C1760}"/>
              </a:ext>
            </a:extLst>
          </p:cNvPr>
          <p:cNvSpPr txBox="1"/>
          <p:nvPr/>
        </p:nvSpPr>
        <p:spPr>
          <a:xfrm>
            <a:off x="659622" y="1662780"/>
            <a:ext cx="47770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Count-Min Sketch 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(CM-Sketch) to track </a:t>
            </a:r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approximate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frequency of each chunk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139D270-C266-067F-9319-D24D2B0A79D2}"/>
              </a:ext>
            </a:extLst>
          </p:cNvPr>
          <p:cNvSpPr txBox="1"/>
          <p:nvPr/>
        </p:nvSpPr>
        <p:spPr>
          <a:xfrm>
            <a:off x="659622" y="4648200"/>
            <a:ext cx="4419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min-heap and hash table to manage </a:t>
            </a:r>
            <a:r>
              <a:rPr lang="en-US" altLang="zh-CN" sz="24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-k index</a:t>
            </a:r>
            <a:endParaRPr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799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645E6521-D42C-0881-18AA-49E7D06F2819}"/>
              </a:ext>
            </a:extLst>
          </p:cNvPr>
          <p:cNvSpPr txBox="1"/>
          <p:nvPr/>
        </p:nvSpPr>
        <p:spPr>
          <a:xfrm>
            <a:off x="3429000" y="0"/>
            <a:ext cx="533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engineering improvement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29C35FB-EC98-29A0-68AF-E42F4CC69D2B}"/>
              </a:ext>
            </a:extLst>
          </p:cNvPr>
          <p:cNvSpPr txBox="1"/>
          <p:nvPr/>
        </p:nvSpPr>
        <p:spPr>
          <a:xfrm>
            <a:off x="762000" y="838200"/>
            <a:ext cx="1112520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problems:</a:t>
            </a:r>
            <a:b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SDK and PSW compile time too long (30mins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pretry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conducive to rapid deployment and testing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dependencies on different cryptographic 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sgx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-related-libraries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dependencies are complex, High coupling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 sensitive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needs to follow different rules</a:t>
            </a:r>
          </a:p>
          <a:p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75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107EAB18-E9DA-CCC1-9CC3-6FCDDC6654B4}"/>
              </a:ext>
            </a:extLst>
          </p:cNvPr>
          <p:cNvSpPr/>
          <p:nvPr/>
        </p:nvSpPr>
        <p:spPr>
          <a:xfrm>
            <a:off x="1524000" y="2746513"/>
            <a:ext cx="9220200" cy="350188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Docker volume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5E6521-D42C-0881-18AA-49E7D06F2819}"/>
              </a:ext>
            </a:extLst>
          </p:cNvPr>
          <p:cNvSpPr txBox="1"/>
          <p:nvPr/>
        </p:nvSpPr>
        <p:spPr>
          <a:xfrm>
            <a:off x="3429000" y="0"/>
            <a:ext cx="533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engineering improvement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29C35FB-EC98-29A0-68AF-E42F4CC69D2B}"/>
              </a:ext>
            </a:extLst>
          </p:cNvPr>
          <p:cNvSpPr txBox="1"/>
          <p:nvPr/>
        </p:nvSpPr>
        <p:spPr>
          <a:xfrm>
            <a:off x="381000" y="646331"/>
            <a:ext cx="98298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better e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xperimental 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etup</a:t>
            </a: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containerized startup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Services can be scheduled by k8s, which is more in line with engineering deployment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C1EC350F-3C23-2F35-96F5-07AA89734035}"/>
              </a:ext>
            </a:extLst>
          </p:cNvPr>
          <p:cNvSpPr/>
          <p:nvPr/>
        </p:nvSpPr>
        <p:spPr>
          <a:xfrm>
            <a:off x="2362200" y="3657600"/>
            <a:ext cx="2438400" cy="1447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AESM</a:t>
            </a:r>
            <a:endParaRPr lang="zh-CN" altLang="en-US" dirty="0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23B0CBBD-CF90-B55B-E455-A8C816A00D6B}"/>
              </a:ext>
            </a:extLst>
          </p:cNvPr>
          <p:cNvSpPr/>
          <p:nvPr/>
        </p:nvSpPr>
        <p:spPr>
          <a:xfrm>
            <a:off x="7391400" y="3657600"/>
            <a:ext cx="2438400" cy="1447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SDK APP</a:t>
            </a:r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6113326-08F2-35C1-C928-7408617B7759}"/>
              </a:ext>
            </a:extLst>
          </p:cNvPr>
          <p:cNvCxnSpPr/>
          <p:nvPr/>
        </p:nvCxnSpPr>
        <p:spPr>
          <a:xfrm>
            <a:off x="4800600" y="4648200"/>
            <a:ext cx="2590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43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2">
            <a:hlinkClick r:id="" action="ppaction://media"/>
            <a:extLst>
              <a:ext uri="{FF2B5EF4-FFF2-40B4-BE49-F238E27FC236}">
                <a16:creationId xmlns:a16="http://schemas.microsoft.com/office/drawing/2014/main" id="{37FB3B18-8E09-9AC1-8914-CFBCE9BDDD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626" y="93713"/>
            <a:ext cx="12436290" cy="660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3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3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645E6521-D42C-0881-18AA-49E7D06F2819}"/>
              </a:ext>
            </a:extLst>
          </p:cNvPr>
          <p:cNvSpPr txBox="1"/>
          <p:nvPr/>
        </p:nvSpPr>
        <p:spPr>
          <a:xfrm>
            <a:off x="914400" y="533400"/>
            <a:ext cx="10972800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DEBE</a:t>
            </a:r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realizes </a:t>
            </a:r>
            <a:r>
              <a:rPr lang="en-US" altLang="zh-CN" sz="28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DbE</a:t>
            </a:r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via Intel SGX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 deduplication and compression in enclave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Apply frequency-based deduplication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Outperform </a:t>
            </a:r>
            <a:r>
              <a:rPr lang="en-US" altLang="zh-CN" sz="28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DaE</a:t>
            </a:r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approaches in performance, storage, and security </a:t>
            </a:r>
          </a:p>
          <a:p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Source code: </a:t>
            </a:r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https://github.com/yzr95924/DEBE</a:t>
            </a:r>
            <a:endParaRPr lang="en-US" altLang="zh-CN" sz="2800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• Received all three artifact badges</a:t>
            </a:r>
          </a:p>
          <a:p>
            <a:endParaRPr lang="en-US" altLang="zh-CN" sz="2800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Docker images:</a:t>
            </a:r>
            <a:r>
              <a:rPr lang="zh-CN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registry.cn-hangzhou.aliyuncs.com/zhanghaohui/sgx: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</a:t>
            </a:r>
            <a:r>
              <a:rPr lang="zh-CN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registry.cn-hangzhou.aliyuncs.com/zhanghaohui/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aesm</a:t>
            </a:r>
            <a:r>
              <a:rPr lang="zh-CN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lang="zh-CN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3898D1-CB4A-39FA-3DAF-3CF98B9AE0AA}"/>
              </a:ext>
            </a:extLst>
          </p:cNvPr>
          <p:cNvSpPr txBox="1"/>
          <p:nvPr/>
        </p:nvSpPr>
        <p:spPr>
          <a:xfrm>
            <a:off x="4648200" y="0"/>
            <a:ext cx="2743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229672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A58777BC-1ED7-5AC1-3EEB-2D6D05DBE4E8}"/>
              </a:ext>
            </a:extLst>
          </p:cNvPr>
          <p:cNvSpPr txBox="1"/>
          <p:nvPr/>
        </p:nvSpPr>
        <p:spPr>
          <a:xfrm>
            <a:off x="3733800" y="152400"/>
            <a:ext cx="5029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Outsourced Storage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351DA44-78C7-7DBD-6160-FCA9512210B7}"/>
              </a:ext>
            </a:extLst>
          </p:cNvPr>
          <p:cNvSpPr txBox="1"/>
          <p:nvPr/>
        </p:nvSpPr>
        <p:spPr>
          <a:xfrm>
            <a:off x="1333500" y="1315100"/>
            <a:ext cx="97536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outsourcing is a plausible storage solution in data explosion </a:t>
            </a:r>
            <a:endParaRPr lang="en-US" altLang="zh-C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Global datasphere grows to </a:t>
            </a:r>
            <a:r>
              <a:rPr lang="zh-CN" altLang="en-US" sz="3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175 ZB </a:t>
            </a:r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2025</a:t>
            </a:r>
            <a:endParaRPr lang="en-US" altLang="zh-C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zh-CN" altLang="en-US" sz="3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49% </a:t>
            </a:r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world’s stored data will reside in public clouds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6F1D744-227D-2E76-4D37-132ACFFDDC90}"/>
              </a:ext>
            </a:extLst>
          </p:cNvPr>
          <p:cNvSpPr txBox="1"/>
          <p:nvPr/>
        </p:nvSpPr>
        <p:spPr>
          <a:xfrm>
            <a:off x="1333500" y="3603909"/>
            <a:ext cx="106299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primary requirements </a:t>
            </a:r>
            <a:endParaRPr lang="en-US" altLang="zh-C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zh-CN" alt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efficiency</a:t>
            </a:r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reduce storage overhead as much as possible </a:t>
            </a:r>
            <a:endParaRPr lang="en-US" altLang="zh-C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zh-CN" alt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confidentiality</a:t>
            </a:r>
            <a:r>
              <a:rPr lang="zh-CN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defend against data privacy leakage</a:t>
            </a:r>
          </a:p>
        </p:txBody>
      </p:sp>
    </p:spTree>
    <p:extLst>
      <p:ext uri="{BB962C8B-B14F-4D97-AF65-F5344CB8AC3E}">
        <p14:creationId xmlns:p14="http://schemas.microsoft.com/office/powerpoint/2010/main" val="1713910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A8BBE4B-D56B-7036-DD17-D6D9A0314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3657600"/>
            <a:ext cx="6553200" cy="279937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58777BC-1ED7-5AC1-3EEB-2D6D05DBE4E8}"/>
              </a:ext>
            </a:extLst>
          </p:cNvPr>
          <p:cNvSpPr txBox="1"/>
          <p:nvPr/>
        </p:nvSpPr>
        <p:spPr>
          <a:xfrm>
            <a:off x="3733800" y="92804"/>
            <a:ext cx="4419600" cy="724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Deduplication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351DA44-78C7-7DBD-6160-FCA9512210B7}"/>
              </a:ext>
            </a:extLst>
          </p:cNvPr>
          <p:cNvSpPr txBox="1"/>
          <p:nvPr/>
        </p:nvSpPr>
        <p:spPr>
          <a:xfrm>
            <a:off x="1295400" y="762000"/>
            <a:ext cx="9753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space-efficient storage approach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Unit: </a:t>
            </a:r>
            <a:r>
              <a:rPr lang="en-US" altLang="zh-CN" sz="3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chunk</a:t>
            </a:r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(fixed-size or variable-size)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• Compute a fingerprint for each chunk (e.g., SHA-256) 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Manage fingerprint index to track stored chunks 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Store </a:t>
            </a:r>
            <a:r>
              <a:rPr lang="en-US" altLang="zh-CN" sz="3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one </a:t>
            </a:r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copy of duplicate chunks </a:t>
            </a:r>
          </a:p>
          <a:p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Achieve </a:t>
            </a:r>
            <a:r>
              <a:rPr lang="en-US" altLang="zh-CN" sz="3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~10x </a:t>
            </a:r>
            <a:r>
              <a:rPr lang="en-US" altLang="zh-C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space savings in backup workloads [Wallace, FAST’12]</a:t>
            </a:r>
          </a:p>
          <a:p>
            <a:endParaRPr lang="zh-CN" alt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496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0A0E556-E0E3-868E-4298-5FF1EBA66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850" y="3733800"/>
            <a:ext cx="5524500" cy="275958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58777BC-1ED7-5AC1-3EEB-2D6D05DBE4E8}"/>
              </a:ext>
            </a:extLst>
          </p:cNvPr>
          <p:cNvSpPr txBox="1"/>
          <p:nvPr/>
        </p:nvSpPr>
        <p:spPr>
          <a:xfrm>
            <a:off x="2438400" y="0"/>
            <a:ext cx="838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Deduplication-after-Encryption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2D471FE-C782-C8D6-46FA-F3E677F0AC57}"/>
              </a:ext>
            </a:extLst>
          </p:cNvPr>
          <p:cNvSpPr txBox="1"/>
          <p:nvPr/>
        </p:nvSpPr>
        <p:spPr>
          <a:xfrm>
            <a:off x="1066800" y="778014"/>
            <a:ext cx="10896600" cy="990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Message-locked encryption uses a key derived from chunk content [Bellare, EuroCrypt’13]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3CBBF36-9160-0AD6-1402-01C3F461EBC6}"/>
              </a:ext>
            </a:extLst>
          </p:cNvPr>
          <p:cNvSpPr txBox="1"/>
          <p:nvPr/>
        </p:nvSpPr>
        <p:spPr>
          <a:xfrm>
            <a:off x="1066800" y="1845368"/>
            <a:ext cx="108204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 cross-user deduplication on ciphertext chunks 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• e.g., Key = hash of plaintext chunk 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Server-aided key management 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• Deploy a </a:t>
            </a: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server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prevent brute-force attacks [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Bellare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Security’13]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148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9F07542-E7D0-0936-5BA3-E07D179B67BA}"/>
              </a:ext>
            </a:extLst>
          </p:cNvPr>
          <p:cNvSpPr txBox="1"/>
          <p:nvPr/>
        </p:nvSpPr>
        <p:spPr>
          <a:xfrm>
            <a:off x="838200" y="762000"/>
            <a:ext cx="11125200" cy="5565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key management overhead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Storage</a:t>
            </a:r>
            <a:r>
              <a:rPr lang="en-US" altLang="zh-CN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store a key for each chunk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lang="en-US" altLang="zh-CN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key generation overhead is expensive [Ren, ATC’21]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Incompatibility with compression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Ciphertext chunks cannot be further compressed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Compression before encryption → leak compressed chunk lengths [Chen, SYSTOR’21]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risks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 point-of-attack due to centralized server-aided key management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DaE</a:t>
            </a:r>
            <a:r>
              <a:rPr lang="en-US" altLang="zh-CN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deterministic → vulnerable to frequency analysis [Li, EuroSys’20]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5E6521-D42C-0881-18AA-49E7D06F2819}"/>
              </a:ext>
            </a:extLst>
          </p:cNvPr>
          <p:cNvSpPr txBox="1"/>
          <p:nvPr/>
        </p:nvSpPr>
        <p:spPr>
          <a:xfrm>
            <a:off x="3886200" y="25054"/>
            <a:ext cx="4953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</a:t>
            </a:r>
            <a:r>
              <a:rPr lang="en-US" altLang="zh-CN" sz="3600" b="1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DaE</a:t>
            </a:r>
            <a:endParaRPr lang="en-US" altLang="zh-CN" sz="3600" b="1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72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9F07542-E7D0-0936-5BA3-E07D179B67BA}"/>
              </a:ext>
            </a:extLst>
          </p:cNvPr>
          <p:cNvSpPr txBox="1"/>
          <p:nvPr/>
        </p:nvSpPr>
        <p:spPr>
          <a:xfrm>
            <a:off x="762000" y="1408331"/>
            <a:ext cx="11201400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over </a:t>
            </a:r>
            <a:r>
              <a:rPr lang="en-US" altLang="zh-C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DaE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design </a:t>
            </a:r>
          </a:p>
          <a:p>
            <a:endParaRPr lang="en-US" altLang="zh-C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Encryption can use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content-independent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keys (L1 addressed)</a:t>
            </a:r>
          </a:p>
          <a:p>
            <a:pPr lvl="1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Compression can be applied on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non-duplicate plaintext chunks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 deduplication (L2 addressed) </a:t>
            </a:r>
          </a:p>
          <a:p>
            <a:pPr lvl="1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Deploying a key server for key generation is unnecessary (L3 addressed)</a:t>
            </a:r>
          </a:p>
          <a:p>
            <a:pPr lvl="1"/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32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should deduplication be protected?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5E6521-D42C-0881-18AA-49E7D06F2819}"/>
              </a:ext>
            </a:extLst>
          </p:cNvPr>
          <p:cNvSpPr txBox="1"/>
          <p:nvPr/>
        </p:nvSpPr>
        <p:spPr>
          <a:xfrm>
            <a:off x="2476500" y="0"/>
            <a:ext cx="7239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Deduplication-before-Encryption</a:t>
            </a:r>
          </a:p>
        </p:txBody>
      </p:sp>
    </p:spTree>
    <p:extLst>
      <p:ext uri="{BB962C8B-B14F-4D97-AF65-F5344CB8AC3E}">
        <p14:creationId xmlns:p14="http://schemas.microsoft.com/office/powerpoint/2010/main" val="4199025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69F07542-E7D0-0936-5BA3-E07D179B67BA}"/>
              </a:ext>
            </a:extLst>
          </p:cNvPr>
          <p:cNvSpPr txBox="1"/>
          <p:nvPr/>
        </p:nvSpPr>
        <p:spPr>
          <a:xfrm>
            <a:off x="914400" y="1242729"/>
            <a:ext cx="8229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Enclave: secure memory region realized by Intel SGX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OCalls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ECalls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interact with untrusted applications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5E6521-D42C-0881-18AA-49E7D06F2819}"/>
              </a:ext>
            </a:extLst>
          </p:cNvPr>
          <p:cNvSpPr txBox="1"/>
          <p:nvPr/>
        </p:nvSpPr>
        <p:spPr>
          <a:xfrm>
            <a:off x="4191000" y="9939"/>
            <a:ext cx="3619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Intel SGX Basics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64D41BB-7FDA-28CF-80C3-81BCB3F0AE07}"/>
              </a:ext>
            </a:extLst>
          </p:cNvPr>
          <p:cNvSpPr txBox="1"/>
          <p:nvPr/>
        </p:nvSpPr>
        <p:spPr>
          <a:xfrm>
            <a:off x="990600" y="2489090"/>
            <a:ext cx="8305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SGX limitations in performance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Enclave page cache (EPC) has limited size (e.g., 128 MiB) 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• Exceeding EPC size → expensive EPC paging overhead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ECalls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OCalls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lead to context-switching overhead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C6EAFF3-7CA3-FEC9-AAF4-9131154E6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7800" y="1447800"/>
            <a:ext cx="2956816" cy="3429297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8E63953-C28C-47C0-672A-3EC7289772C4}"/>
              </a:ext>
            </a:extLst>
          </p:cNvPr>
          <p:cNvSpPr txBox="1"/>
          <p:nvPr/>
        </p:nvSpPr>
        <p:spPr>
          <a:xfrm>
            <a:off x="990600" y="5257800"/>
            <a:ext cx="7848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Challenge: How to mitigate SGX overhead in DEBE?</a:t>
            </a:r>
          </a:p>
        </p:txBody>
      </p:sp>
    </p:spTree>
    <p:extLst>
      <p:ext uri="{BB962C8B-B14F-4D97-AF65-F5344CB8AC3E}">
        <p14:creationId xmlns:p14="http://schemas.microsoft.com/office/powerpoint/2010/main" val="573834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CC0D1E18-B083-2864-5DCD-830092B7E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539" y="1516440"/>
            <a:ext cx="4571999" cy="225855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45E6521-D42C-0881-18AA-49E7D06F2819}"/>
              </a:ext>
            </a:extLst>
          </p:cNvPr>
          <p:cNvSpPr txBox="1"/>
          <p:nvPr/>
        </p:nvSpPr>
        <p:spPr>
          <a:xfrm>
            <a:off x="5105400" y="0"/>
            <a:ext cx="2209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Idea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2544527-B470-C9E4-5F9F-22BE5311CDA5}"/>
              </a:ext>
            </a:extLst>
          </p:cNvPr>
          <p:cNvSpPr txBox="1"/>
          <p:nvPr/>
        </p:nvSpPr>
        <p:spPr>
          <a:xfrm>
            <a:off x="911086" y="3956209"/>
            <a:ext cx="96774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Frequency-based deduplication: 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separate deduplication process in two phases based on chunk 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frequencies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phase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Manage small fingerprint index in enclave to remove most duplicates → mitigate EPC paging overhead 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phase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Manage full index out of enclave to remove remaining few duplicates → reduce context-switching overhead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235130-5CB6-A352-279D-0CD04C84A770}"/>
              </a:ext>
            </a:extLst>
          </p:cNvPr>
          <p:cNvSpPr txBox="1"/>
          <p:nvPr/>
        </p:nvSpPr>
        <p:spPr>
          <a:xfrm>
            <a:off x="911086" y="1516440"/>
            <a:ext cx="655982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small fraction of top frequent chunks contribute a large fraction of duplicates 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 VM,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top-5%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frequent chunks contribute to a duplicate rate of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97%</a:t>
            </a:r>
          </a:p>
        </p:txBody>
      </p:sp>
    </p:spTree>
    <p:extLst>
      <p:ext uri="{BB962C8B-B14F-4D97-AF65-F5344CB8AC3E}">
        <p14:creationId xmlns:p14="http://schemas.microsoft.com/office/powerpoint/2010/main" val="4234455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645E6521-D42C-0881-18AA-49E7D06F2819}"/>
              </a:ext>
            </a:extLst>
          </p:cNvPr>
          <p:cNvSpPr txBox="1"/>
          <p:nvPr/>
        </p:nvSpPr>
        <p:spPr>
          <a:xfrm>
            <a:off x="4800600" y="23801"/>
            <a:ext cx="2590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C2D86C-D607-189D-B7DC-A9763FDFD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990600"/>
            <a:ext cx="7803556" cy="178323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853137B-FF58-B034-B326-AE88C11B570C}"/>
              </a:ext>
            </a:extLst>
          </p:cNvPr>
          <p:cNvSpPr txBox="1"/>
          <p:nvPr/>
        </p:nvSpPr>
        <p:spPr>
          <a:xfrm>
            <a:off x="750722" y="2980420"/>
            <a:ext cx="1125109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Target-based deduplication 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Protect DbE via Intel SGX 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Perform deduplication and compression over plaintext chunks in 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enclave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7011EF2-1E9A-E1D9-C699-47EB2C12B114}"/>
              </a:ext>
            </a:extLst>
          </p:cNvPr>
          <p:cNvSpPr txBox="1"/>
          <p:nvPr/>
        </p:nvSpPr>
        <p:spPr>
          <a:xfrm>
            <a:off x="754035" y="4395232"/>
            <a:ext cx="108966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channel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transmit commands for storage operations 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channel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transmit plaintext chunks to enclave 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Protected by a short-term session key shared by a client and enclave</a:t>
            </a:r>
          </a:p>
        </p:txBody>
      </p:sp>
    </p:spTree>
    <p:extLst>
      <p:ext uri="{BB962C8B-B14F-4D97-AF65-F5344CB8AC3E}">
        <p14:creationId xmlns:p14="http://schemas.microsoft.com/office/powerpoint/2010/main" val="153807966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96e0d713-a122-496b-9bbc-384a7a3d9cb3"/>
  <p:tag name="COMMONDATA" val="eyJoZGlkIjoiNjA5YzkwN2NiYWY5OTJlZDczODllODYwZDQxMjA0NWUifQ=="/>
</p:tagLst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4212</TotalTime>
  <Words>1438</Words>
  <Application>Microsoft Office PowerPoint</Application>
  <PresentationFormat>宽屏</PresentationFormat>
  <Paragraphs>145</Paragraphs>
  <Slides>14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Söhne</vt:lpstr>
      <vt:lpstr>等线</vt:lpstr>
      <vt:lpstr>宋体</vt:lpstr>
      <vt:lpstr>Arial</vt:lpstr>
      <vt:lpstr>Calibri</vt:lpstr>
      <vt:lpstr>Calibri Light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Title: specific, powerful, and short to show our work</dc:title>
  <dc:creator>fchen</dc:creator>
  <cp:lastModifiedBy>张 浩辉</cp:lastModifiedBy>
  <cp:revision>156</cp:revision>
  <dcterms:created xsi:type="dcterms:W3CDTF">2006-08-16T00:00:00Z</dcterms:created>
  <dcterms:modified xsi:type="dcterms:W3CDTF">2022-12-09T06:55:49Z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0351CC25F1B94C0FAF00238DB355ACFD</vt:lpwstr>
  </property>
  <property fmtid="{D5CDD505-2E9C-101B-9397-08002B2CF9AE}" pid="3" name="KSOProductBuildVer">
    <vt:lpwstr>2052-11.1.0.12763</vt:lpwstr>
  </property>
</Properties>
</file>

<file path=docProps/thumbnail.jpeg>
</file>